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3" r:id="rId9"/>
    <p:sldId id="264" r:id="rId10"/>
    <p:sldId id="265" r:id="rId11"/>
    <p:sldId id="270" r:id="rId12"/>
    <p:sldId id="268" r:id="rId13"/>
    <p:sldId id="277" r:id="rId14"/>
    <p:sldId id="269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EDBC0E8-2238-4C66-847B-7A19CC529157}" type="datetimeFigureOut">
              <a:rPr lang="ru-RU" smtClean="0"/>
              <a:pPr/>
              <a:t>30.05.2016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5A424A8-A7B7-4534-B483-BBE48D399C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BC0E8-2238-4C66-847B-7A19CC529157}" type="datetimeFigureOut">
              <a:rPr lang="ru-RU" smtClean="0"/>
              <a:pPr/>
              <a:t>30.05.2016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424A8-A7B7-4534-B483-BBE48D399C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BC0E8-2238-4C66-847B-7A19CC529157}" type="datetimeFigureOut">
              <a:rPr lang="ru-RU" smtClean="0"/>
              <a:pPr/>
              <a:t>30.05.2016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424A8-A7B7-4534-B483-BBE48D399C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DBC0E8-2238-4C66-847B-7A19CC529157}" type="datetimeFigureOut">
              <a:rPr lang="ru-RU" smtClean="0"/>
              <a:pPr/>
              <a:t>30.05.2016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5A424A8-A7B7-4534-B483-BBE48D399C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EDBC0E8-2238-4C66-847B-7A19CC529157}" type="datetimeFigureOut">
              <a:rPr lang="ru-RU" smtClean="0"/>
              <a:pPr/>
              <a:t>30.05.2016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5A424A8-A7B7-4534-B483-BBE48D399C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BC0E8-2238-4C66-847B-7A19CC529157}" type="datetimeFigureOut">
              <a:rPr lang="ru-RU" smtClean="0"/>
              <a:pPr/>
              <a:t>30.05.2016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424A8-A7B7-4534-B483-BBE48D399C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BC0E8-2238-4C66-847B-7A19CC529157}" type="datetimeFigureOut">
              <a:rPr lang="ru-RU" smtClean="0"/>
              <a:pPr/>
              <a:t>30.05.2016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424A8-A7B7-4534-B483-BBE48D399C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DBC0E8-2238-4C66-847B-7A19CC529157}" type="datetimeFigureOut">
              <a:rPr lang="ru-RU" smtClean="0"/>
              <a:pPr/>
              <a:t>30.05.2016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A424A8-A7B7-4534-B483-BBE48D399C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BC0E8-2238-4C66-847B-7A19CC529157}" type="datetimeFigureOut">
              <a:rPr lang="ru-RU" smtClean="0"/>
              <a:pPr/>
              <a:t>30.05.2016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424A8-A7B7-4534-B483-BBE48D399C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DBC0E8-2238-4C66-847B-7A19CC529157}" type="datetimeFigureOut">
              <a:rPr lang="ru-RU" smtClean="0"/>
              <a:pPr/>
              <a:t>30.05.2016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5A424A8-A7B7-4534-B483-BBE48D399C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DBC0E8-2238-4C66-847B-7A19CC529157}" type="datetimeFigureOut">
              <a:rPr lang="ru-RU" smtClean="0"/>
              <a:pPr/>
              <a:t>30.05.2016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A424A8-A7B7-4534-B483-BBE48D399C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DBC0E8-2238-4C66-847B-7A19CC529157}" type="datetimeFigureOut">
              <a:rPr lang="ru-RU" smtClean="0"/>
              <a:pPr/>
              <a:t>30.05.2016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5A424A8-A7B7-4534-B483-BBE48D399C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Районный методический центр управления образования администрации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Бикинского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муниципального района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428860" y="2214554"/>
            <a:ext cx="5257792" cy="271464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222222"/>
                </a:solidFill>
                <a:latin typeface="Times New Roman"/>
                <a:ea typeface="Times New Roman"/>
              </a:rPr>
              <a:t>Работа районной  временной творческой группы </a:t>
            </a:r>
            <a:r>
              <a:rPr lang="ru-RU" sz="28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по изменению содержания ООП ДОО  в части, формируемой участниками образовательных отношений.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14414" y="5286388"/>
            <a:ext cx="65598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Линник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Галина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Ивановна, методист РМЦ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714348" y="1142984"/>
            <a:ext cx="764383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Алгоритм работы дошкольной образовательной организации, по корректировке части программы разработанной, участниками образовательных отношений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00034" y="785794"/>
            <a:ext cx="828680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Часть программы, формируемая участниками образовательных отношений, не превышает 40% от общего объема и в свою очередь  можно разделить  на две части.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 менее 20%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общего объема программы направлены на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обеспечение  региональной, муниципальной специфики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дошкольного образования.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более 20%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 общего объема программы направлены на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обеспечение уникальности, бренда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конкретной организации дошкольного образования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этой части программы могут использоваться парциальные программы, направленных на развитие в одной или нескольких образовательных областях, видах деятельности или культурных практиках, а также методики и формы организации образовательной работы. При определении состава этих программ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нужно стремиться к тому, чтобы все они соответствовали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целевым ориентирам  стандарта, углубляли и развивали подходы, основной части программы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428596" y="477500"/>
            <a:ext cx="7929618" cy="9787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Шаг первый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Анализ условий, которые не соответствуют содержанию программы и нуждаются в изменении.</a:t>
            </a:r>
          </a:p>
          <a:p>
            <a:r>
              <a:rPr lang="ru-RU" sz="2000" b="1" i="1" dirty="0"/>
              <a:t>Шаг второй</a:t>
            </a:r>
            <a:r>
              <a:rPr lang="ru-RU" sz="2000" dirty="0"/>
              <a:t>.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Определение парциальных программ,  на основании которых можно разрабатывать данную часть программы.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Оценка и сравнение отобранных программ и определение тех, на основе которых будет формироваться данная часть программы.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Разработка собственных идей и отбор собственных практик, которые могут быть включены в часть ООП для более полного учета особенностей образовательных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организаций</a:t>
            </a:r>
          </a:p>
          <a:p>
            <a:r>
              <a:rPr lang="ru-RU" sz="2000" b="1" i="1" dirty="0"/>
              <a:t>Шаг третий. </a:t>
            </a:r>
            <a:endParaRPr lang="ru-RU" sz="2000" dirty="0"/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Распределение содержания по разделам программы с учетом направленности.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Доработка разделов части программы на основе собственных идей и образовательных практик</a:t>
            </a:r>
            <a:r>
              <a:rPr lang="ru-RU" sz="2000" dirty="0"/>
              <a:t>.</a:t>
            </a:r>
          </a:p>
          <a:p>
            <a:endParaRPr lang="ru-RU" sz="2000" dirty="0" smtClean="0"/>
          </a:p>
          <a:p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Ознакомление с содержанием парциальных программ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879093"/>
              </p:ext>
            </p:extLst>
          </p:nvPr>
        </p:nvGraphicFramePr>
        <p:xfrm>
          <a:off x="214282" y="428610"/>
          <a:ext cx="8501121" cy="6251947"/>
        </p:xfrm>
        <a:graphic>
          <a:graphicData uri="http://schemas.openxmlformats.org/drawingml/2006/table">
            <a:tbl>
              <a:tblPr/>
              <a:tblGrid>
                <a:gridCol w="1976658"/>
                <a:gridCol w="1266026"/>
                <a:gridCol w="1237279"/>
                <a:gridCol w="1336170"/>
                <a:gridCol w="1349968"/>
                <a:gridCol w="1335020"/>
              </a:tblGrid>
              <a:tr h="626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область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Целевой ориентир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Возраст детей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Название парциальной программы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В чем уникальность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Наличие инструмента для мониторинга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Социально- коммуникативное развитие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88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трудовое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88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ОБЖ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88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патриотическое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88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игра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Познавательное развитие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88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ФЭМП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24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Ознакомление с социальным миром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24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Ознакомление с миром природы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Речевое развитие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88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Развитие речи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61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Знакомство с художественной литературой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2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Художественно-эстетическое развитие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05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Музыкальное развитие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24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Изобразительная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88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Конструирование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Физическое развитие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051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Физическое воспитание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88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ЗОЖ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428728" y="2500306"/>
            <a:ext cx="642942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Содержание образовательной программы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285728"/>
          <a:ext cx="7715304" cy="5398008"/>
        </p:xfrm>
        <a:graphic>
          <a:graphicData uri="http://schemas.openxmlformats.org/drawingml/2006/table">
            <a:tbl>
              <a:tblPr/>
              <a:tblGrid>
                <a:gridCol w="3766965"/>
                <a:gridCol w="3948339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Основная часть программы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Часть программы, разработанная участниками образовательных отношений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Не менее  60%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Не более 40%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Эта часть, полностью разработана на основе примерной комплексной программы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Эта часть разработана на основе частей  парциальных программ.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620398"/>
              </p:ext>
            </p:extLst>
          </p:nvPr>
        </p:nvGraphicFramePr>
        <p:xfrm>
          <a:off x="714348" y="571480"/>
          <a:ext cx="7500989" cy="5572162"/>
        </p:xfrm>
        <a:graphic>
          <a:graphicData uri="http://schemas.openxmlformats.org/drawingml/2006/table">
            <a:tbl>
              <a:tblPr/>
              <a:tblGrid>
                <a:gridCol w="3750102"/>
                <a:gridCol w="3750887"/>
              </a:tblGrid>
              <a:tr h="24967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Содержание образовательных областей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67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1Социально-коммуникативное развитие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85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Игровая деятельность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МБДОУ реализуется педагогическая технология развития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сюжетно-отобразительной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/сюжетно-ролевой   игры Е.В. Зворыгиной, С.Л.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Новоселовой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Кроме того, в образовательной работе с детьми используются</a:t>
                      </a: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 приемы работы над игрой-фантазированием (Д. </a:t>
                      </a:r>
                      <a:r>
                        <a:rPr lang="ru-RU" sz="14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Родари</a:t>
                      </a: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27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Трудовая</a:t>
                      </a:r>
                      <a:r>
                        <a:rPr lang="ru-RU" sz="1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деятельность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Ранняя профориентация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Основы безопасности и жизнедеятельности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Патриотическое воспитание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Музейная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педагогика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49" y="500041"/>
          <a:ext cx="7858180" cy="5674248"/>
        </p:xfrm>
        <a:graphic>
          <a:graphicData uri="http://schemas.openxmlformats.org/drawingml/2006/table">
            <a:tbl>
              <a:tblPr/>
              <a:tblGrid>
                <a:gridCol w="3928679"/>
                <a:gridCol w="3929501"/>
              </a:tblGrid>
              <a:tr h="20205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2.Речевое развитие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1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Развитие речи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Формирование у детей объяснительного типа речи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Знакомство с художественной литературой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Организация работы театральной студии (знакомство с художественной литературой)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0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3.Познавательное развитие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7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Развитие элементарных математических представлений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Развиваем способность применять математические знания и умения в практике. Математика для жизни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Ознакомление с социальным миром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6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Ознакомление с миром природы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-Экологическое</a:t>
                      </a:r>
                      <a:endParaRPr lang="en-US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223982"/>
              </p:ext>
            </p:extLst>
          </p:nvPr>
        </p:nvGraphicFramePr>
        <p:xfrm>
          <a:off x="285720" y="285728"/>
          <a:ext cx="8143932" cy="5583120"/>
        </p:xfrm>
        <a:graphic>
          <a:graphicData uri="http://schemas.openxmlformats.org/drawingml/2006/table">
            <a:tbl>
              <a:tblPr/>
              <a:tblGrid>
                <a:gridCol w="4071540"/>
                <a:gridCol w="4072392"/>
              </a:tblGrid>
              <a:tr h="39027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4.Физическое развитие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928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Двигательная деятельность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Формирование в детской и семейной среде системы мотивации к активным занятиям ФК и спортом;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 -Создание для детей, в том числе с ОВЗ, условий для регулярных занятий ФК и спортом, развивающего отдыха  условий для физического совершенствования на основе регулярных занятий физкультурой и спортом в соответствии с индивидуальными способностями и склонностями детей;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-Содействие проведению массовых общественно-спортивных мероприятий и привлечение к участию в них детей;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-Популяризация спорта через ознакомление с знаменитыми спортсменами – дальневосточниками;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-Привитие интереса к зимним видам спорта (хоккей, лыжный, конькобежный спорт).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-Привитие интереса к подвижным играм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малочисленных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народов Дальнего Востока. 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-Углубленная работа  по общей физической подготовке детей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409915"/>
              </p:ext>
            </p:extLst>
          </p:nvPr>
        </p:nvGraphicFramePr>
        <p:xfrm>
          <a:off x="785786" y="1500174"/>
          <a:ext cx="7500989" cy="3699136"/>
        </p:xfrm>
        <a:graphic>
          <a:graphicData uri="http://schemas.openxmlformats.org/drawingml/2006/table">
            <a:tbl>
              <a:tblPr/>
              <a:tblGrid>
                <a:gridCol w="3750102"/>
                <a:gridCol w="3750887"/>
              </a:tblGrid>
              <a:tr h="3699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ЗОЖ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Формирование у подрастающего поколения ответственного отношения к своему здоровью и потребности в ЗОЖ. Формирование в детской и семейной среде системы мотивации к активному и здоровому образу жизни, занятиям ФК и спортом, развитие культуры здорового питания с использованием дальневосточных плодово-ягодных культур и морепродуктов.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Усиление работы со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здоровьесберегающими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технологиями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Состав муниципальной временной творческой группы по введению и реализации федерального образовательного стандарта дошкольного образования: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lnSpcReduction="10000"/>
          </a:bodyPr>
          <a:lstStyle/>
          <a:p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Линник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Галина Ивановна-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методист  по дошкольному образованию РМЦ управления образования администрации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Бикинского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муниципального района, руководитель муниципальной творческой группы;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Члены творческой группы: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Конойко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Елена Васильевна,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заместитель заведующего по ВМР МБДОУ детский сад №1 г. Бикина;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Сагайдак Наталья Сергеевна,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заместитель заведующего по ВМР МБДОУ детский сад № 4 г. Бикина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Кашкарева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Инна Анатольевна,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заместитель заведующего по ВМР МБДОУ детский сад №118 г. Бикина;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Тараненко Наталья Васильевна,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воспитатель МБДОУ детский сад № 1 г. Бикина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Панчук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Ольга Борисовна, 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инструктор по физкультуре МБДОУ детский сад № 4 г. Бикина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Бичева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Ирина Александровна,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учитель - логопед МБДОУ детский сад № 5 г. Бикина;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Руденко Татьяна  Александровна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, педагог - психолог МБДОУ детский сад №118 г. Бикина;</a:t>
            </a:r>
          </a:p>
          <a:p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Щеколева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Людмила Васильевна,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музыкальный руководитель МБДОУ детский сад № 1 г. Бикина;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Смирнова Людмила Николаевна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, воспитатель МБОУ начальная школа – детский сад  сельского поселения «Село Пушкино»</a:t>
            </a:r>
          </a:p>
          <a:p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Приказы управления образования администрации </a:t>
            </a:r>
            <a:r>
              <a:rPr lang="ru-RU" sz="1200" i="1" dirty="0" err="1" smtClean="0">
                <a:latin typeface="Times New Roman" pitchFamily="18" charset="0"/>
                <a:cs typeface="Times New Roman" pitchFamily="18" charset="0"/>
              </a:rPr>
              <a:t>Бикинского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муниципального района  Хабаровского края от 24.11.2015 №422-0;  24 .03.2016 № 127-0)</a:t>
            </a:r>
            <a:endParaRPr lang="ru-RU" sz="1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508499"/>
              </p:ext>
            </p:extLst>
          </p:nvPr>
        </p:nvGraphicFramePr>
        <p:xfrm>
          <a:off x="571472" y="1000108"/>
          <a:ext cx="7858179" cy="4643470"/>
        </p:xfrm>
        <a:graphic>
          <a:graphicData uri="http://schemas.openxmlformats.org/drawingml/2006/table">
            <a:tbl>
              <a:tblPr/>
              <a:tblGrid>
                <a:gridCol w="3928679"/>
                <a:gridCol w="3929500"/>
              </a:tblGrid>
              <a:tr h="46434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5.Художественно- эстетическое развитие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50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Музыкальная</a:t>
                      </a:r>
                      <a:r>
                        <a:rPr lang="ru-RU" sz="1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деятельность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 образовательной работе с детьми по музыкальному развитию детей используется технология развития творческого слушания музыки, формирования основ музыкальной культуры у детей дошкольного возраста из программы О.П. Радыновой «Музыкальные шедевры»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Изобразительная деятельность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Ознакомление детей  с новыми техниками в рисовании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286124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РЕКОМЕНДАЦИИ  </a:t>
            </a:r>
            <a:r>
              <a:rPr lang="ru-RU" b="1" dirty="0"/>
              <a:t>ПО  РАЗРАБОТКЕ  </a:t>
            </a:r>
            <a:r>
              <a:rPr lang="ru-RU" b="1" i="1" dirty="0"/>
              <a:t>части, формируемой участниками образовательного процесса Образовательной  программы дошкольного образования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8605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/>
              <a:t/>
            </a:r>
            <a:br>
              <a:rPr lang="ru-RU" b="1" u="sng" dirty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/>
              <a:t/>
            </a:r>
            <a:br>
              <a:rPr lang="ru-RU" b="1" u="sng" dirty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/>
              <a:t/>
            </a:r>
            <a:br>
              <a:rPr lang="ru-RU" b="1" u="sng" dirty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/>
              <a:t/>
            </a:r>
            <a:br>
              <a:rPr lang="ru-RU" b="1" u="sng" dirty="0"/>
            </a:br>
            <a:r>
              <a:rPr lang="en-US" b="1" u="sng" dirty="0" smtClean="0"/>
              <a:t>I</a:t>
            </a:r>
            <a:r>
              <a:rPr lang="ru-RU" b="1" u="sng" dirty="0" smtClean="0"/>
              <a:t>.  ЦЕЛЕВОЙ  РАЗДЕЛ  ПРОГРАММЫ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(часть, формируемая участниками образовательного процесса)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596" y="571480"/>
            <a:ext cx="757242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1.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Пояснительная записка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(Парциальные программы)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1.1. Цели и задачи реализации программы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Задачи Программы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формируются на основе: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ФГОС  ДО  гл.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п.1.2; п.1.3; п. 1.4.  и  примерных парциальных ООП ДО;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Региональной и муниципальной программ  развития системы образования.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1.2.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Принципы и подходы к формированию Программы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составляются  на основе: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ФГОС ДО, гл..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п.1.2.;  п.1.3.;  п.1.4.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Примерных  парциальных  ООП ДО).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Планируемые результаты освоения Программы</a:t>
            </a:r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8605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en-US" b="1" dirty="0" smtClean="0"/>
              <a:t>II</a:t>
            </a:r>
            <a:r>
              <a:rPr lang="ru-RU" b="1" dirty="0"/>
              <a:t>. СОДЕРЖАТЕЛЬНЫЙ РАЗДЕЛ ПРОГРАММЫ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 (</a:t>
            </a:r>
            <a:r>
              <a:rPr lang="ru-RU" i="1" dirty="0"/>
              <a:t>часть, формируемая участниками образовательных </a:t>
            </a:r>
            <a:r>
              <a:rPr lang="ru-RU" i="1" dirty="0" smtClean="0"/>
              <a:t>отношений)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642910" y="642918"/>
            <a:ext cx="7643866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Содержание образовательной деятельности с детьми.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Описание вариативных форм, способов, методов и средств реализации ОП.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Образовательная деятельность по профессиональной коррекции нарушений развития детей.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Особенности образовательной деятельности  разных видов и культурных практик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Особенности взаимодействия педагогического коллектива с семьями воспитанников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Иные характеристики содержания Программы, наиболее существенные с точки зрения авторов Программы. </a:t>
            </a: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Откуда берется содержание: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Парциальные  ОП ДО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Образовательные потребности, интересы и мотивы детей, членов их семей и педагогов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Специфика национальных,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и иных условий, в которых осуществляется образовательная деятельность;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Возможности педагогического коллектива;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Сложившиеся традиции Организации или Группы.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71472" y="1857364"/>
            <a:ext cx="792961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III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ОРГАНИЗАЦИОННЫЙ РАЗДЕЛ ПРОГРАММЫ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(часть, формируемая участниками образовательных отношений)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928662" y="1142984"/>
            <a:ext cx="7715304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Организация образовательного процесса (график предоставления дополнительных услуг по дополнительным программам, расписание занятий дополнительных платных образовательных услуг).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Особенности организации развивающей предметно-пространственной среды. (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Концепции  построения развивающей среды в ДОУ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под ред. В.А. Петровского (1993г.).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Парциальных  ОП ДО).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Обеспеченность методическими материалами и средствами обучения и воспитания. (Парциальные программы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134</TotalTime>
  <Words>1134</Words>
  <Application>Microsoft Office PowerPoint</Application>
  <PresentationFormat>Экран (4:3)</PresentationFormat>
  <Paragraphs>151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Эркер</vt:lpstr>
      <vt:lpstr>Районный методический центр управления образования администрации Бикинского муниципального района </vt:lpstr>
      <vt:lpstr>Состав муниципальной временной творческой группы по введению и реализации федерального образовательного стандарта дошкольного образования:</vt:lpstr>
      <vt:lpstr>         РЕКОМЕНДАЦИИ  ПО  РАЗРАБОТКЕ  части, формируемой участниками образовательного процесса Образовательной  программы дошкольного образования </vt:lpstr>
      <vt:lpstr>        I.  ЦЕЛЕВОЙ  РАЗДЕЛ  ПРОГРАММЫ (часть, формируемая участниками образовательного процесса) </vt:lpstr>
      <vt:lpstr>Презентация PowerPoint</vt:lpstr>
      <vt:lpstr>        II. СОДЕРЖАТЕЛЬНЫЙ РАЗДЕЛ ПРОГРАММЫ  (часть, формируемая участниками образовательных отношений)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Районный методический центр Управление образования администрации Бикинского муниципального района Хабаровского края</dc:title>
  <dc:creator>РМЦ</dc:creator>
  <cp:lastModifiedBy>Фомина О.А.</cp:lastModifiedBy>
  <cp:revision>17</cp:revision>
  <dcterms:created xsi:type="dcterms:W3CDTF">2016-05-27T04:45:31Z</dcterms:created>
  <dcterms:modified xsi:type="dcterms:W3CDTF">2016-05-30T01:16:00Z</dcterms:modified>
</cp:coreProperties>
</file>